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01" r:id="rId18"/>
    <p:sldId id="300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65C8-9C19-47A8-90F7-8CE5C0D08095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C093F-58A5-41FE-B900-9078B452E8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26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003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0E9DF5-F2CF-4EA7-8319-1D54A18C395B}" type="slidenum">
              <a:rPr lang="pl-PL" smtClean="0"/>
              <a:pPr eaLnBrk="1" hangingPunct="1"/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013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852B5F-D906-4286-8D9D-E822E0BAAE19}" type="slidenum">
              <a:rPr lang="pl-PL" smtClean="0"/>
              <a:pPr eaLnBrk="1" hangingPunct="1"/>
              <a:t>20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ograffiti.pl/" TargetMode="External"/><Relationship Id="rId2" Type="http://schemas.openxmlformats.org/officeDocument/2006/relationships/hyperlink" Target="http://www.operon.p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556792"/>
            <a:ext cx="7696200" cy="275168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pl-PL" sz="5400" b="1" dirty="0" smtClean="0">
                <a:solidFill>
                  <a:srgbClr val="C00000"/>
                </a:solidFill>
              </a:rPr>
              <a:t>ORTOGRAFICZNE ŁAMIGŁÓWKI</a:t>
            </a:r>
          </a:p>
          <a:p>
            <a:pPr algn="ctr" eaLnBrk="1" hangingPunct="1">
              <a:buFontTx/>
              <a:buNone/>
            </a:pPr>
            <a:r>
              <a:rPr lang="pl-PL" sz="5400" b="1" dirty="0" smtClean="0">
                <a:solidFill>
                  <a:srgbClr val="C0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830753977"/>
      </p:ext>
    </p:extLst>
  </p:cSld>
  <p:clrMapOvr>
    <a:masterClrMapping/>
  </p:clrMapOvr>
  <p:transition advTm="4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  historii:</a:t>
            </a:r>
            <a:br>
              <a:rPr lang="pl-PL" dirty="0" smtClean="0"/>
            </a:br>
            <a:r>
              <a:rPr lang="pl-PL" dirty="0"/>
              <a:t>V</a:t>
            </a:r>
            <a:r>
              <a:rPr lang="pl-PL" dirty="0" smtClean="0"/>
              <a:t>ioletta Piasecka w SP24</a:t>
            </a:r>
          </a:p>
        </p:txBody>
      </p:sp>
      <p:pic>
        <p:nvPicPr>
          <p:cNvPr id="12291" name="Picture 2" descr="C:\Users\Użytkownik\Pictures\p5120161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228850"/>
            <a:ext cx="5184775" cy="3216275"/>
          </a:xfrm>
          <a:noFill/>
        </p:spPr>
      </p:pic>
    </p:spTree>
    <p:extLst>
      <p:ext uri="{BB962C8B-B14F-4D97-AF65-F5344CB8AC3E}">
        <p14:creationId xmlns:p14="http://schemas.microsoft.com/office/powerpoint/2010/main" val="3030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>
                <a:solidFill>
                  <a:srgbClr val="0070C0"/>
                </a:solidFill>
              </a:rPr>
              <a:t>Współpracownik, twórca konkursu dla maluchów 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endParaRPr lang="pl-PL" sz="4000" b="1" dirty="0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pl-PL" sz="4000" b="1" dirty="0" smtClean="0">
                <a:solidFill>
                  <a:schemeClr val="tx2"/>
                </a:solidFill>
              </a:rPr>
              <a:t>Kamila </a:t>
            </a:r>
            <a:r>
              <a:rPr lang="pl-PL" sz="4000" b="1" dirty="0" err="1" smtClean="0">
                <a:solidFill>
                  <a:schemeClr val="tx2"/>
                </a:solidFill>
              </a:rPr>
              <a:t>Talaśka</a:t>
            </a:r>
            <a:endParaRPr lang="pl-PL" sz="4000" b="1" dirty="0" smtClean="0">
              <a:solidFill>
                <a:schemeClr val="tx2"/>
              </a:solidFill>
            </a:endParaRPr>
          </a:p>
          <a:p>
            <a:r>
              <a:rPr lang="pl-PL" dirty="0" smtClean="0"/>
              <a:t>Poradnia Psychologiczno-Pedagogiczna Nr 5 w Gdańsku</a:t>
            </a:r>
          </a:p>
          <a:p>
            <a:r>
              <a:rPr lang="pl-PL" dirty="0" smtClean="0"/>
              <a:t>Polskie Towarzystwo Logopedyczne</a:t>
            </a:r>
          </a:p>
          <a:p>
            <a:pPr algn="ctr">
              <a:buFontTx/>
              <a:buNone/>
            </a:pPr>
            <a:endParaRPr lang="pl-PL" sz="4000" b="1" dirty="0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pl-PL" sz="4000" b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6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27447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47529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292080" y="1916832"/>
            <a:ext cx="32403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pl-PL" sz="2600" dirty="0">
                <a:latin typeface="Calibri" pitchFamily="34" charset="0"/>
              </a:rPr>
              <a:t>Kamila </a:t>
            </a:r>
            <a:r>
              <a:rPr lang="pl-PL" sz="2600" dirty="0" err="1" smtClean="0">
                <a:latin typeface="Calibri" pitchFamily="34" charset="0"/>
              </a:rPr>
              <a:t>Talaśka</a:t>
            </a:r>
            <a:r>
              <a:rPr lang="pl-PL" sz="2600" dirty="0" smtClean="0">
                <a:latin typeface="Calibri" pitchFamily="34" charset="0"/>
              </a:rPr>
              <a:t> w PPP5</a:t>
            </a:r>
            <a:endParaRPr lang="pl-PL" sz="2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Główne założenia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Dzieci przez cały rok ćwiczą ortografię się na zajęciach terapii pedagogicznej </a:t>
            </a:r>
          </a:p>
          <a:p>
            <a:r>
              <a:rPr lang="pl-PL" smtClean="0"/>
              <a:t>Wykonują prace plastyczno-techniczne  zawierające trudne wyrazy</a:t>
            </a:r>
          </a:p>
          <a:p>
            <a:r>
              <a:rPr lang="pl-PL" smtClean="0"/>
              <a:t>W maju piszą konkurs ortograficzny</a:t>
            </a:r>
          </a:p>
        </p:txBody>
      </p:sp>
    </p:spTree>
    <p:extLst>
      <p:ext uri="{BB962C8B-B14F-4D97-AF65-F5344CB8AC3E}">
        <p14:creationId xmlns:p14="http://schemas.microsoft.com/office/powerpoint/2010/main" val="11152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Organizacja 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Organizator główny przygotowuje wszystkie materiały, organizuje nagrody i przesyła  do organizatorów w terenie.</a:t>
            </a:r>
          </a:p>
          <a:p>
            <a:endParaRPr lang="pl-PL" dirty="0" smtClean="0"/>
          </a:p>
          <a:p>
            <a:r>
              <a:rPr lang="pl-PL" dirty="0" smtClean="0"/>
              <a:t>Koordynatorzy terenowi organizują w swoich placówkach konkurs ściśle według wskazówek i zapraszają dzieci  z  </a:t>
            </a:r>
            <a:r>
              <a:rPr lang="pl-PL" smtClean="0"/>
              <a:t>okolicznych szkół.</a:t>
            </a:r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379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Dotychczasowi sponsorzy 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7200" b="1" smtClean="0">
                <a:solidFill>
                  <a:srgbClr val="7030A0"/>
                </a:solidFill>
              </a:rPr>
              <a:t> OPERON</a:t>
            </a:r>
          </a:p>
          <a:p>
            <a:r>
              <a:rPr lang="pl-PL" sz="7200" b="1" smtClean="0">
                <a:solidFill>
                  <a:srgbClr val="7030A0"/>
                </a:solidFill>
              </a:rPr>
              <a:t> HARMONIA</a:t>
            </a:r>
          </a:p>
          <a:p>
            <a:r>
              <a:rPr lang="pl-PL" sz="7200" b="1" smtClean="0">
                <a:solidFill>
                  <a:srgbClr val="7030A0"/>
                </a:solidFill>
              </a:rPr>
              <a:t> PWN</a:t>
            </a:r>
          </a:p>
        </p:txBody>
      </p:sp>
    </p:spTree>
    <p:extLst>
      <p:ext uri="{BB962C8B-B14F-4D97-AF65-F5344CB8AC3E}">
        <p14:creationId xmlns:p14="http://schemas.microsoft.com/office/powerpoint/2010/main" val="28339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02624" cy="828675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WYDAWNICTWO OPERON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40768"/>
            <a:ext cx="7696200" cy="468052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l-PL" sz="4600" b="1" dirty="0" smtClean="0">
                <a:solidFill>
                  <a:srgbClr val="00B050"/>
                </a:solidFill>
              </a:rPr>
              <a:t>Wieloletni współpracownik OŁ</a:t>
            </a:r>
          </a:p>
          <a:p>
            <a:pPr>
              <a:defRPr/>
            </a:pPr>
            <a:r>
              <a:rPr lang="pl-PL" dirty="0" smtClean="0"/>
              <a:t>Sponsor dyplomów, nagród i upominków dla zwycięzców oraz wszystkich uczestników</a:t>
            </a:r>
          </a:p>
          <a:p>
            <a:pPr>
              <a:defRPr/>
            </a:pPr>
            <a:r>
              <a:rPr lang="pl-PL" dirty="0" smtClean="0"/>
              <a:t>Sponsor materiałów dydaktycznych dla nauczycieli</a:t>
            </a:r>
          </a:p>
          <a:p>
            <a:pPr>
              <a:defRPr/>
            </a:pPr>
            <a:r>
              <a:rPr lang="pl-PL" dirty="0" smtClean="0">
                <a:hlinkClick r:id="rId2"/>
              </a:rPr>
              <a:t>www.operon.pl</a:t>
            </a:r>
            <a:r>
              <a:rPr lang="pl-PL" dirty="0" smtClean="0"/>
              <a:t>  </a:t>
            </a:r>
          </a:p>
          <a:p>
            <a:pPr>
              <a:defRPr/>
            </a:pPr>
            <a:r>
              <a:rPr lang="pl-PL" dirty="0" smtClean="0">
                <a:hlinkClick r:id="rId3"/>
              </a:rPr>
              <a:t>www.ortograffiti.pl</a:t>
            </a:r>
            <a:r>
              <a:rPr lang="pl-P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4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Takie nagrody otrzymywały dzieci </a:t>
            </a:r>
            <a:b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Calibri" pitchFamily="34" charset="0"/>
              </a:rPr>
              <a:t> od wydawnictwa  OPERON</a:t>
            </a:r>
            <a:endParaRPr lang="pl-P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95178"/>
            <a:ext cx="19442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84" y="2993132"/>
            <a:ext cx="897367" cy="158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5633"/>
            <a:ext cx="1012708" cy="137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90" y="3104964"/>
            <a:ext cx="936104" cy="136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Szczególne podziękowania 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pl-PL" b="1" dirty="0" smtClean="0"/>
              <a:t>Składamy </a:t>
            </a:r>
          </a:p>
          <a:p>
            <a:pPr marL="0" indent="0" algn="ctr">
              <a:buNone/>
              <a:defRPr/>
            </a:pPr>
            <a:r>
              <a:rPr lang="pl-PL" b="1" dirty="0" smtClean="0"/>
              <a:t>Pracownikom OPERONU </a:t>
            </a:r>
          </a:p>
          <a:p>
            <a:pPr marL="0" indent="0" algn="ctr">
              <a:buNone/>
              <a:defRPr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pl-PL" sz="4500" b="1" dirty="0" smtClean="0">
                <a:solidFill>
                  <a:srgbClr val="FF0000"/>
                </a:solidFill>
              </a:rPr>
              <a:t>Pani Aleksandrze </a:t>
            </a:r>
            <a:r>
              <a:rPr lang="pl-PL" sz="4500" b="1" dirty="0">
                <a:solidFill>
                  <a:srgbClr val="FF0000"/>
                </a:solidFill>
              </a:rPr>
              <a:t>Bućko </a:t>
            </a:r>
            <a:endParaRPr lang="pl-PL" sz="45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pl-PL" b="1" dirty="0" smtClean="0"/>
              <a:t>oraz  </a:t>
            </a:r>
          </a:p>
          <a:p>
            <a:pPr marL="0" indent="0" algn="ctr">
              <a:buNone/>
              <a:defRPr/>
            </a:pPr>
            <a:r>
              <a:rPr lang="pl-PL" sz="4500" b="1" dirty="0" smtClean="0">
                <a:solidFill>
                  <a:srgbClr val="FF0000"/>
                </a:solidFill>
              </a:rPr>
              <a:t>Pani Beacie </a:t>
            </a:r>
            <a:r>
              <a:rPr lang="pl-PL" sz="4500" b="1" dirty="0" err="1">
                <a:solidFill>
                  <a:srgbClr val="FF0000"/>
                </a:solidFill>
              </a:rPr>
              <a:t>Futkowskiej</a:t>
            </a:r>
            <a:r>
              <a:rPr lang="pl-PL" sz="4500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1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6870700" cy="84455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003399"/>
                </a:solidFill>
              </a:rPr>
              <a:t>Sponsorzy nagród 2013</a:t>
            </a:r>
          </a:p>
        </p:txBody>
      </p:sp>
      <p:pic>
        <p:nvPicPr>
          <p:cNvPr id="19459" name="Picture 2" descr="G:\Praca\Poradnia\konkurs\konkurs 2013\AGRAF_www_systemy_interaktyw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13325"/>
            <a:ext cx="36036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G:\Praca\Poradnia\konkurs\konkurs 2013\eyeQ_suplement die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3225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/>
          <p:cNvCxnSpPr/>
          <p:nvPr/>
        </p:nvCxnSpPr>
        <p:spPr>
          <a:xfrm>
            <a:off x="755650" y="1484313"/>
            <a:ext cx="6624638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2" descr="http://www.targi.krakow.pl/users/media/p_pietrzyk/PWN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49500"/>
            <a:ext cx="244633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2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WOJEWÓDZKI PROJEKT wpisany w Kalendarz</a:t>
            </a:r>
          </a:p>
          <a:p>
            <a:pPr algn="ctr">
              <a:buFontTx/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Imprez Kuratorium Oświaty na rok szkolny 2012/13</a:t>
            </a:r>
          </a:p>
        </p:txBody>
      </p:sp>
    </p:spTree>
    <p:extLst>
      <p:ext uri="{BB962C8B-B14F-4D97-AF65-F5344CB8AC3E}">
        <p14:creationId xmlns:p14="http://schemas.microsoft.com/office/powerpoint/2010/main" val="4959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6870700" cy="1600200"/>
          </a:xfrm>
        </p:spPr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Główny sponsor 2013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340768"/>
            <a:ext cx="7696200" cy="4608512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pl-PL" sz="8000" b="1" dirty="0" smtClean="0">
                <a:solidFill>
                  <a:srgbClr val="00B050"/>
                </a:solidFill>
              </a:rPr>
              <a:t>QPHARMA</a:t>
            </a:r>
          </a:p>
          <a:p>
            <a:pPr algn="ctr">
              <a:buNone/>
            </a:pPr>
            <a:r>
              <a:rPr lang="pl-PL" sz="3600" dirty="0" smtClean="0"/>
              <a:t>Za </a:t>
            </a:r>
            <a:r>
              <a:rPr lang="pl-PL" sz="3600" dirty="0"/>
              <a:t>fundusze </a:t>
            </a:r>
            <a:r>
              <a:rPr lang="pl-PL" sz="3600" dirty="0" smtClean="0"/>
              <a:t>uzyskane od firmy zakupiono dla dzieci:</a:t>
            </a:r>
          </a:p>
          <a:p>
            <a:pPr algn="ctr">
              <a:buFontTx/>
              <a:buChar char="-"/>
            </a:pPr>
            <a:r>
              <a:rPr lang="pl-PL" sz="3600" dirty="0"/>
              <a:t>s</a:t>
            </a:r>
            <a:r>
              <a:rPr lang="pl-PL" sz="3600" dirty="0" smtClean="0"/>
              <a:t>łowniki ortograficzne,</a:t>
            </a:r>
          </a:p>
          <a:p>
            <a:pPr algn="ctr">
              <a:buFontTx/>
              <a:buChar char="-"/>
            </a:pPr>
            <a:r>
              <a:rPr lang="pl-PL" sz="3600" dirty="0" smtClean="0"/>
              <a:t>książki,</a:t>
            </a:r>
          </a:p>
          <a:p>
            <a:pPr algn="ctr">
              <a:buFontTx/>
              <a:buChar char="-"/>
            </a:pPr>
            <a:r>
              <a:rPr lang="pl-PL" sz="3600" dirty="0"/>
              <a:t>g</a:t>
            </a:r>
            <a:r>
              <a:rPr lang="pl-PL" sz="3600" dirty="0" smtClean="0"/>
              <a:t>ry dydaktyczne,</a:t>
            </a:r>
          </a:p>
          <a:p>
            <a:pPr algn="ctr">
              <a:buFontTx/>
              <a:buChar char="-"/>
            </a:pPr>
            <a:r>
              <a:rPr lang="pl-PL" sz="3600" dirty="0"/>
              <a:t>u</a:t>
            </a:r>
            <a:r>
              <a:rPr lang="pl-PL" sz="3600" dirty="0" smtClean="0"/>
              <a:t>kładanki.</a:t>
            </a:r>
          </a:p>
          <a:p>
            <a:pPr algn="ctr">
              <a:buFontTx/>
              <a:buChar char="-"/>
            </a:pPr>
            <a:endParaRPr lang="pl-PL" sz="3600" dirty="0" smtClean="0"/>
          </a:p>
          <a:p>
            <a:pPr algn="ctr">
              <a:buFontTx/>
              <a:buChar char="-"/>
            </a:pPr>
            <a:endParaRPr lang="pl-PL" sz="3600" dirty="0"/>
          </a:p>
          <a:p>
            <a:pPr algn="ctr">
              <a:buFontTx/>
              <a:buNone/>
            </a:pPr>
            <a:endParaRPr lang="pl-PL" sz="8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Produkt eye q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sz="2800" dirty="0" smtClean="0"/>
              <a:t>to specjalistycznie dobrany skład wielonienasyconych kwasów tłuszczowych omega-3 i omega-6 z wysoką zawartością kwasu omega- 3 EPA w zbilansowanych proporcjach (EPA do DHA – 3,2:1), polecany dla dzieci i dorosłych.</a:t>
            </a:r>
            <a:r>
              <a:rPr lang="pl-PL" sz="2800" b="1" dirty="0" smtClean="0"/>
              <a:t> </a:t>
            </a:r>
            <a:endParaRPr lang="pl-PL" sz="2800" b="1" dirty="0"/>
          </a:p>
          <a:p>
            <a:pPr>
              <a:buFontTx/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b="1" dirty="0" err="1">
                <a:solidFill>
                  <a:schemeClr val="tx2"/>
                </a:solidFill>
              </a:rPr>
              <a:t>e</a:t>
            </a:r>
            <a:r>
              <a:rPr lang="pl-PL" sz="2800" b="1" dirty="0" err="1" smtClean="0">
                <a:solidFill>
                  <a:schemeClr val="tx2"/>
                </a:solidFill>
              </a:rPr>
              <a:t>ye</a:t>
            </a:r>
            <a:r>
              <a:rPr lang="pl-PL" sz="2800" b="1" dirty="0" smtClean="0">
                <a:solidFill>
                  <a:schemeClr val="tx2"/>
                </a:solidFill>
              </a:rPr>
              <a:t> </a:t>
            </a:r>
            <a:r>
              <a:rPr lang="pl-PL" sz="2800" b="1" dirty="0">
                <a:solidFill>
                  <a:schemeClr val="tx2"/>
                </a:solidFill>
              </a:rPr>
              <a:t>q</a:t>
            </a:r>
            <a:r>
              <a:rPr lang="pl-PL" sz="2800" b="1" dirty="0"/>
              <a:t> jako jedyny posiada Rekomendację Polskiego Towarzystwa Neurologów Dziecięcych oraz skuteczność potwierdzoną w niezależnych badaniach klinicznych.</a:t>
            </a:r>
            <a:endParaRPr lang="pl-PL" sz="2800" dirty="0"/>
          </a:p>
          <a:p>
            <a:pPr>
              <a:buFontTx/>
              <a:buNone/>
            </a:pP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37876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Eye q</a:t>
            </a:r>
          </a:p>
        </p:txBody>
      </p:sp>
      <p:pic>
        <p:nvPicPr>
          <p:cNvPr id="23555" name="Picture 2" descr="C:\Users\UYTKOW~1\AppData\Local\Temp\Rar$DI63.064\kompozycja_02_a_300x3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781300"/>
            <a:ext cx="2447925" cy="2808288"/>
          </a:xfrm>
          <a:noFill/>
        </p:spPr>
      </p:pic>
      <p:pic>
        <p:nvPicPr>
          <p:cNvPr id="23556" name="Picture 3" descr="C:\Users\UYTKOW~1\AppData\Local\Temp\Rar$DI81.064\kompozycja_02_c_30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81525"/>
            <a:ext cx="2089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Users\UYTKOW~1\AppData\Local\Temp\Rar$DI36.064\kompozycja_02_d_30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32400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6870700" cy="844550"/>
          </a:xfrm>
        </p:spPr>
        <p:txBody>
          <a:bodyPr/>
          <a:lstStyle/>
          <a:p>
            <a:pPr eaLnBrk="1" hangingPunct="1"/>
            <a:r>
              <a:rPr lang="pl-PL" sz="3600" b="1" smtClean="0">
                <a:solidFill>
                  <a:srgbClr val="003399"/>
                </a:solidFill>
              </a:rPr>
              <a:t>Rok szkolny 2012/2013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89138"/>
            <a:ext cx="7696200" cy="3497262"/>
          </a:xfrm>
        </p:spPr>
        <p:txBody>
          <a:bodyPr/>
          <a:lstStyle/>
          <a:p>
            <a:pPr eaLnBrk="1" hangingPunct="1"/>
            <a:r>
              <a:rPr lang="pl-PL" smtClean="0"/>
              <a:t>VI edycja konkursu „Ortograficzne Łamigłówki”</a:t>
            </a:r>
          </a:p>
          <a:p>
            <a:pPr eaLnBrk="1" hangingPunct="1">
              <a:buFontTx/>
              <a:buNone/>
            </a:pPr>
            <a:endParaRPr lang="pl-PL" smtClean="0"/>
          </a:p>
          <a:p>
            <a:pPr eaLnBrk="1" hangingPunct="1"/>
            <a:r>
              <a:rPr lang="pl-PL" smtClean="0"/>
              <a:t>I edycja konkursu „Ortograficzne Łamigłówki. Pierwsze Kroki”</a:t>
            </a:r>
          </a:p>
          <a:p>
            <a:pPr eaLnBrk="1" hangingPunct="1">
              <a:buFontTx/>
              <a:buNone/>
            </a:pPr>
            <a:endParaRPr lang="pl-PL" smtClean="0"/>
          </a:p>
        </p:txBody>
      </p:sp>
      <p:cxnSp>
        <p:nvCxnSpPr>
          <p:cNvPr id="4" name="Łącznik prosty 3"/>
          <p:cNvCxnSpPr/>
          <p:nvPr/>
        </p:nvCxnSpPr>
        <p:spPr>
          <a:xfrm>
            <a:off x="755650" y="1484313"/>
            <a:ext cx="6624638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870700" cy="771525"/>
          </a:xfrm>
        </p:spPr>
        <p:txBody>
          <a:bodyPr/>
          <a:lstStyle/>
          <a:p>
            <a:pPr eaLnBrk="1" hangingPunct="1"/>
            <a:r>
              <a:rPr lang="pl-PL" sz="3600" b="1" smtClean="0">
                <a:solidFill>
                  <a:srgbClr val="003399"/>
                </a:solidFill>
              </a:rPr>
              <a:t>Ortograficzne Łamigłówki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20 szkół z województwa pomorskiego</a:t>
            </a:r>
          </a:p>
          <a:p>
            <a:pPr eaLnBrk="1" hangingPunct="1"/>
            <a:r>
              <a:rPr lang="pl-PL" smtClean="0"/>
              <a:t>1 szkoła z województwa zachodniopomorskiego</a:t>
            </a:r>
          </a:p>
          <a:p>
            <a:pPr eaLnBrk="1" hangingPunct="1"/>
            <a:r>
              <a:rPr lang="pl-PL" smtClean="0"/>
              <a:t>1 szkoła z województwa śląskiego 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19716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/>
        </p:nvCxnSpPr>
        <p:spPr>
          <a:xfrm>
            <a:off x="179388" y="1341438"/>
            <a:ext cx="7705725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67028"/>
      </p:ext>
    </p:extLst>
  </p:cSld>
  <p:clrMapOvr>
    <a:masterClrMapping/>
  </p:clrMapOvr>
  <p:transition advClick="0" advTm="4000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Statystyka Projektu 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Liczba szkół organizatorów - </a:t>
            </a:r>
            <a:r>
              <a:rPr lang="pl-PL" b="1" smtClean="0">
                <a:solidFill>
                  <a:schemeClr val="tx2"/>
                </a:solidFill>
              </a:rPr>
              <a:t>22</a:t>
            </a:r>
          </a:p>
          <a:p>
            <a:r>
              <a:rPr lang="pl-PL" smtClean="0"/>
              <a:t>Liczba szkół biorących udział w całym Projekcie – </a:t>
            </a:r>
            <a:r>
              <a:rPr lang="pl-PL" b="1" smtClean="0">
                <a:solidFill>
                  <a:schemeClr val="tx2"/>
                </a:solidFill>
              </a:rPr>
              <a:t>74</a:t>
            </a:r>
          </a:p>
          <a:p>
            <a:r>
              <a:rPr lang="pl-PL" smtClean="0"/>
              <a:t>Liczba uczniów z kl.IV-VI – </a:t>
            </a:r>
            <a:r>
              <a:rPr lang="pl-PL" b="1" smtClean="0">
                <a:solidFill>
                  <a:schemeClr val="tx2"/>
                </a:solidFill>
              </a:rPr>
              <a:t>455</a:t>
            </a:r>
          </a:p>
          <a:p>
            <a:r>
              <a:rPr lang="pl-PL" smtClean="0"/>
              <a:t>Liczba uczniów z kl.I-III – </a:t>
            </a:r>
            <a:r>
              <a:rPr lang="pl-PL" b="1" smtClean="0">
                <a:solidFill>
                  <a:schemeClr val="tx2"/>
                </a:solidFill>
              </a:rPr>
              <a:t>281</a:t>
            </a:r>
          </a:p>
          <a:p>
            <a:pPr>
              <a:buFontTx/>
              <a:buNone/>
            </a:pPr>
            <a:endParaRPr lang="pl-PL" b="1" smtClean="0">
              <a:solidFill>
                <a:schemeClr val="tx2"/>
              </a:solidFill>
            </a:endParaRPr>
          </a:p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205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Ogółem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smtClean="0"/>
              <a:t>W całym Projekcie </a:t>
            </a:r>
          </a:p>
          <a:p>
            <a:pPr algn="ctr">
              <a:buFontTx/>
              <a:buNone/>
            </a:pPr>
            <a:r>
              <a:rPr lang="pl-PL" b="1" smtClean="0">
                <a:solidFill>
                  <a:schemeClr val="tx2"/>
                </a:solidFill>
              </a:rPr>
              <a:t>ORTOGRAFICZNE ŁAMIGŁÓWKI w </a:t>
            </a:r>
            <a:r>
              <a:rPr lang="pl-PL" smtClean="0"/>
              <a:t>w roku szkolnym 2012/2013</a:t>
            </a:r>
          </a:p>
          <a:p>
            <a:pPr algn="ctr">
              <a:buFontTx/>
              <a:buNone/>
            </a:pPr>
            <a:r>
              <a:rPr lang="pl-PL" smtClean="0"/>
              <a:t>wzięło udział</a:t>
            </a:r>
          </a:p>
          <a:p>
            <a:pPr algn="ctr">
              <a:buFontTx/>
              <a:buNone/>
            </a:pPr>
            <a:r>
              <a:rPr lang="pl-PL" sz="8000" b="1" smtClean="0">
                <a:solidFill>
                  <a:schemeClr val="tx2"/>
                </a:solidFill>
              </a:rPr>
              <a:t>736 </a:t>
            </a:r>
            <a:r>
              <a:rPr lang="pl-PL" sz="6000" smtClean="0"/>
              <a:t>dzieci</a:t>
            </a:r>
            <a:endParaRPr lang="pl-PL" sz="6000" b="1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endParaRPr lang="pl-PL" sz="8000" b="1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endParaRPr lang="pl-PL" sz="8000" b="1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endParaRPr lang="pl-PL" sz="8000" b="1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endParaRPr lang="pl-PL" sz="8000" b="1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949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6870700" cy="844550"/>
          </a:xfrm>
        </p:spPr>
        <p:txBody>
          <a:bodyPr/>
          <a:lstStyle/>
          <a:p>
            <a:pPr eaLnBrk="1" hangingPunct="1"/>
            <a:r>
              <a:rPr lang="pl-PL" sz="3600" b="1" smtClean="0">
                <a:solidFill>
                  <a:srgbClr val="003399"/>
                </a:solidFill>
              </a:rPr>
              <a:t>Komentarze nauczycieli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323850" y="1341438"/>
            <a:ext cx="7416800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Prostokąt 7"/>
          <p:cNvSpPr>
            <a:spLocks noChangeArrowheads="1"/>
          </p:cNvSpPr>
          <p:nvPr/>
        </p:nvSpPr>
        <p:spPr bwMode="auto">
          <a:xfrm>
            <a:off x="971550" y="2133600"/>
            <a:ext cx="655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b="1" i="1">
                <a:latin typeface="Comic Sans MS" pitchFamily="66" charset="0"/>
              </a:rPr>
              <a:t>Konkurs cieszy się zainteresowaniem nauczycieli i uczniów, od początku towarzyszą nam te same szkoły, w tym roku dołączyła do nas jeszcze jedna dzięki konkursowi dla młodszych. </a:t>
            </a:r>
            <a:endParaRPr lang="pl-PL" sz="2400" b="1">
              <a:latin typeface="Comic Sans MS" pitchFamily="66" charset="0"/>
            </a:endParaRPr>
          </a:p>
        </p:txBody>
      </p:sp>
      <p:sp>
        <p:nvSpPr>
          <p:cNvPr id="28677" name="pole tekstowe 8"/>
          <p:cNvSpPr txBox="1">
            <a:spLocks noChangeArrowheads="1"/>
          </p:cNvSpPr>
          <p:nvPr/>
        </p:nvSpPr>
        <p:spPr bwMode="auto">
          <a:xfrm>
            <a:off x="4859338" y="501332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400" b="1">
                <a:latin typeface="Comic Sans MS" pitchFamily="66" charset="0"/>
              </a:rPr>
              <a:t>SP 57 Gdańsk</a:t>
            </a:r>
          </a:p>
        </p:txBody>
      </p:sp>
    </p:spTree>
    <p:extLst>
      <p:ext uri="{BB962C8B-B14F-4D97-AF65-F5344CB8AC3E}">
        <p14:creationId xmlns:p14="http://schemas.microsoft.com/office/powerpoint/2010/main" val="10774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6870700" cy="844550"/>
          </a:xfrm>
        </p:spPr>
        <p:txBody>
          <a:bodyPr/>
          <a:lstStyle/>
          <a:p>
            <a:pPr eaLnBrk="1" hangingPunct="1"/>
            <a:r>
              <a:rPr lang="pl-PL" sz="3600" b="1" smtClean="0">
                <a:solidFill>
                  <a:srgbClr val="003399"/>
                </a:solidFill>
              </a:rPr>
              <a:t>Komentarze nauczycieli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323850" y="1341438"/>
            <a:ext cx="7416800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Prostokąt 7"/>
          <p:cNvSpPr>
            <a:spLocks noChangeArrowheads="1"/>
          </p:cNvSpPr>
          <p:nvPr/>
        </p:nvSpPr>
        <p:spPr bwMode="auto">
          <a:xfrm>
            <a:off x="971550" y="2133600"/>
            <a:ext cx="6553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b="1" i="1">
                <a:latin typeface="Comic Sans MS" pitchFamily="66" charset="0"/>
              </a:rPr>
              <a:t>Jeden z laureatów na wieść o wygranej na przemian krzyczał i płakał nie mogąc się uspokoić. Wreszcie powiedział: Wszyscy mi mówią, że jestem do niczego - a tu proszę wygrałem! Inny chłopiec nie krył zadowolenia z nagród, powiedział, że są najfajniejsze na świecie - pierwszy raz coś wygrał...  </a:t>
            </a:r>
            <a:endParaRPr lang="pl-PL" sz="2400" b="1">
              <a:latin typeface="Comic Sans MS" pitchFamily="66" charset="0"/>
            </a:endParaRPr>
          </a:p>
        </p:txBody>
      </p:sp>
      <p:sp>
        <p:nvSpPr>
          <p:cNvPr id="29701" name="pole tekstowe 8"/>
          <p:cNvSpPr txBox="1">
            <a:spLocks noChangeArrowheads="1"/>
          </p:cNvSpPr>
          <p:nvPr/>
        </p:nvSpPr>
        <p:spPr bwMode="auto">
          <a:xfrm>
            <a:off x="4859338" y="501332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400" b="1">
                <a:latin typeface="Comic Sans MS" pitchFamily="66" charset="0"/>
              </a:rPr>
              <a:t>SP Jastarnia</a:t>
            </a:r>
          </a:p>
        </p:txBody>
      </p:sp>
    </p:spTree>
    <p:extLst>
      <p:ext uri="{BB962C8B-B14F-4D97-AF65-F5344CB8AC3E}">
        <p14:creationId xmlns:p14="http://schemas.microsoft.com/office/powerpoint/2010/main" val="15290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6870700" cy="844550"/>
          </a:xfrm>
        </p:spPr>
        <p:txBody>
          <a:bodyPr/>
          <a:lstStyle/>
          <a:p>
            <a:pPr eaLnBrk="1" hangingPunct="1"/>
            <a:r>
              <a:rPr lang="pl-PL" sz="3600" b="1" smtClean="0">
                <a:solidFill>
                  <a:srgbClr val="003399"/>
                </a:solidFill>
              </a:rPr>
              <a:t>Komentarze nauczycieli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323850" y="1341438"/>
            <a:ext cx="7416800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Prostokąt 7"/>
          <p:cNvSpPr>
            <a:spLocks noChangeArrowheads="1"/>
          </p:cNvSpPr>
          <p:nvPr/>
        </p:nvSpPr>
        <p:spPr bwMode="auto">
          <a:xfrm>
            <a:off x="971550" y="2133600"/>
            <a:ext cx="655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b="1" i="1">
                <a:latin typeface="Comic Sans MS" pitchFamily="66" charset="0"/>
              </a:rPr>
              <a:t>„Ortograficzne łamigłówki” są często jedyną  okazją dla uczniów z dysleksją, by sprawdzić swoje możliwości, podnieść samoocenę i zdobyć uznanie wśród rówieśników.</a:t>
            </a:r>
            <a:r>
              <a:rPr lang="pl-PL" sz="2400" b="1">
                <a:latin typeface="Comic Sans MS" pitchFamily="66" charset="0"/>
              </a:rPr>
              <a:t> </a:t>
            </a:r>
          </a:p>
        </p:txBody>
      </p:sp>
      <p:sp>
        <p:nvSpPr>
          <p:cNvPr id="30725" name="pole tekstowe 8"/>
          <p:cNvSpPr txBox="1">
            <a:spLocks noChangeArrowheads="1"/>
          </p:cNvSpPr>
          <p:nvPr/>
        </p:nvSpPr>
        <p:spPr bwMode="auto">
          <a:xfrm>
            <a:off x="5003800" y="5013325"/>
            <a:ext cx="331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400" b="1">
                <a:latin typeface="Comic Sans MS" pitchFamily="66" charset="0"/>
              </a:rPr>
              <a:t>SP 40 Gdynia</a:t>
            </a:r>
          </a:p>
        </p:txBody>
      </p:sp>
    </p:spTree>
    <p:extLst>
      <p:ext uri="{BB962C8B-B14F-4D97-AF65-F5344CB8AC3E}">
        <p14:creationId xmlns:p14="http://schemas.microsoft.com/office/powerpoint/2010/main" val="30574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600" b="1" dirty="0" smtClean="0">
                <a:solidFill>
                  <a:srgbClr val="0070C0"/>
                </a:solidFill>
              </a:rPr>
              <a:t>Projekt 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smtClean="0"/>
              <a:t>  </a:t>
            </a:r>
          </a:p>
          <a:p>
            <a:pPr algn="ctr">
              <a:buFontTx/>
              <a:buNone/>
            </a:pPr>
            <a:r>
              <a:rPr lang="pl-PL" sz="4400" b="1" smtClean="0">
                <a:solidFill>
                  <a:srgbClr val="00B050"/>
                </a:solidFill>
              </a:rPr>
              <a:t>adresowany do uczniów </a:t>
            </a:r>
          </a:p>
          <a:p>
            <a:pPr algn="ctr">
              <a:buFontTx/>
              <a:buNone/>
            </a:pPr>
            <a:r>
              <a:rPr lang="pl-PL" sz="4400" b="1" smtClean="0">
                <a:solidFill>
                  <a:srgbClr val="00B050"/>
                </a:solidFill>
              </a:rPr>
              <a:t>ze specyficznymi trudnościami w uczeniu się</a:t>
            </a:r>
          </a:p>
        </p:txBody>
      </p:sp>
    </p:spTree>
    <p:extLst>
      <p:ext uri="{BB962C8B-B14F-4D97-AF65-F5344CB8AC3E}">
        <p14:creationId xmlns:p14="http://schemas.microsoft.com/office/powerpoint/2010/main" val="36805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6870700" cy="844550"/>
          </a:xfrm>
        </p:spPr>
        <p:txBody>
          <a:bodyPr/>
          <a:lstStyle/>
          <a:p>
            <a:pPr eaLnBrk="1" hangingPunct="1"/>
            <a:r>
              <a:rPr lang="pl-PL" sz="3600" b="1" smtClean="0">
                <a:solidFill>
                  <a:srgbClr val="003399"/>
                </a:solidFill>
              </a:rPr>
              <a:t>Komentarze nauczycieli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323850" y="1341438"/>
            <a:ext cx="7416800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Prostokąt 7"/>
          <p:cNvSpPr>
            <a:spLocks noChangeArrowheads="1"/>
          </p:cNvSpPr>
          <p:nvPr/>
        </p:nvSpPr>
        <p:spPr bwMode="auto">
          <a:xfrm>
            <a:off x="971550" y="2133600"/>
            <a:ext cx="6553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b="1">
                <a:latin typeface="Comic Sans MS" pitchFamily="66" charset="0"/>
              </a:rPr>
              <a:t>Data  „Ortograficznych łamigłówek” na stałe  zostanie wpisana w kalendarz imprez odbywających się co roku w Szkole Podstawowej w Rychnowach, przy udziale gości ze Szkoły Podstawowej im. Józefa Wybickiego w Polnicy oraz Szkoły Podstawowej w Wierzchowie.</a:t>
            </a:r>
          </a:p>
        </p:txBody>
      </p:sp>
      <p:sp>
        <p:nvSpPr>
          <p:cNvPr id="31749" name="pole tekstowe 5"/>
          <p:cNvSpPr txBox="1">
            <a:spLocks noChangeArrowheads="1"/>
          </p:cNvSpPr>
          <p:nvPr/>
        </p:nvSpPr>
        <p:spPr bwMode="auto">
          <a:xfrm>
            <a:off x="4500563" y="5300663"/>
            <a:ext cx="3240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400" b="1">
                <a:latin typeface="Comic Sans MS" pitchFamily="66" charset="0"/>
              </a:rPr>
              <a:t>SP w Rychnowach</a:t>
            </a:r>
          </a:p>
        </p:txBody>
      </p:sp>
    </p:spTree>
    <p:extLst>
      <p:ext uri="{BB962C8B-B14F-4D97-AF65-F5344CB8AC3E}">
        <p14:creationId xmlns:p14="http://schemas.microsoft.com/office/powerpoint/2010/main" val="9474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6870700" cy="844550"/>
          </a:xfrm>
        </p:spPr>
        <p:txBody>
          <a:bodyPr/>
          <a:lstStyle/>
          <a:p>
            <a:pPr eaLnBrk="1" hangingPunct="1"/>
            <a:r>
              <a:rPr lang="pl-PL" sz="3600" b="1" smtClean="0">
                <a:solidFill>
                  <a:srgbClr val="003399"/>
                </a:solidFill>
              </a:rPr>
              <a:t>Komentarze nauczycieli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323850" y="1341438"/>
            <a:ext cx="7416800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Prostokąt 7"/>
          <p:cNvSpPr>
            <a:spLocks noChangeArrowheads="1"/>
          </p:cNvSpPr>
          <p:nvPr/>
        </p:nvSpPr>
        <p:spPr bwMode="auto">
          <a:xfrm>
            <a:off x="971550" y="2133600"/>
            <a:ext cx="6553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b="1">
                <a:latin typeface="Comic Sans MS" pitchFamily="66" charset="0"/>
              </a:rPr>
              <a:t>Dzieci nie mogły doczekać się konkursu, wyjechały od nas bardzo zadowolone i zapowiedziały, że chciałyby przyjechać jeszcze w następnym roku. Najbardziej cieszyły się dzieci z młodszych klas, ponieważ po raz pierwszy brały udział w konkursie, bardzo zadaniowo podeszły do testu.</a:t>
            </a:r>
          </a:p>
        </p:txBody>
      </p:sp>
      <p:sp>
        <p:nvSpPr>
          <p:cNvPr id="32773" name="pole tekstowe 8"/>
          <p:cNvSpPr txBox="1">
            <a:spLocks noChangeArrowheads="1"/>
          </p:cNvSpPr>
          <p:nvPr/>
        </p:nvSpPr>
        <p:spPr bwMode="auto">
          <a:xfrm>
            <a:off x="4859338" y="544512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400" b="1">
                <a:latin typeface="Comic Sans MS" pitchFamily="66" charset="0"/>
              </a:rPr>
              <a:t>SP Niepoględzie</a:t>
            </a:r>
          </a:p>
        </p:txBody>
      </p:sp>
    </p:spTree>
    <p:extLst>
      <p:ext uri="{BB962C8B-B14F-4D97-AF65-F5344CB8AC3E}">
        <p14:creationId xmlns:p14="http://schemas.microsoft.com/office/powerpoint/2010/main" val="5839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6870700" cy="844550"/>
          </a:xfrm>
        </p:spPr>
        <p:txBody>
          <a:bodyPr/>
          <a:lstStyle/>
          <a:p>
            <a:pPr eaLnBrk="1" hangingPunct="1"/>
            <a:r>
              <a:rPr lang="pl-PL" sz="3600" b="1" smtClean="0">
                <a:solidFill>
                  <a:srgbClr val="003399"/>
                </a:solidFill>
              </a:rPr>
              <a:t>Komentarze nauczycieli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323850" y="1341438"/>
            <a:ext cx="7416800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Prostokąt 7"/>
          <p:cNvSpPr>
            <a:spLocks noChangeArrowheads="1"/>
          </p:cNvSpPr>
          <p:nvPr/>
        </p:nvSpPr>
        <p:spPr bwMode="auto">
          <a:xfrm>
            <a:off x="971550" y="1484313"/>
            <a:ext cx="65532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b="1">
                <a:latin typeface="Comic Sans MS" pitchFamily="66" charset="0"/>
              </a:rPr>
              <a:t>Nikt nie ma wątpliwości, że idea konkursu jest szczytna, konkurs bardzo potrzebny uczniom ze względu na budowanie ich motywacji do dalszej pracy i wiary we własne siły. Szkoły, które w nim uczestniczyły w tegorocznej edycji współpracują z nami od kilku lat i są nim żywo zainteresowane oraz deklarują propagowanie idei konkursu                  w swoim środowisku oraz udział w kolejnych edycjach</a:t>
            </a:r>
          </a:p>
        </p:txBody>
      </p:sp>
      <p:sp>
        <p:nvSpPr>
          <p:cNvPr id="33797" name="pole tekstowe 8"/>
          <p:cNvSpPr txBox="1">
            <a:spLocks noChangeArrowheads="1"/>
          </p:cNvSpPr>
          <p:nvPr/>
        </p:nvSpPr>
        <p:spPr bwMode="auto">
          <a:xfrm>
            <a:off x="4716463" y="5661025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400" b="1">
                <a:latin typeface="Comic Sans MS" pitchFamily="66" charset="0"/>
              </a:rPr>
              <a:t>SP 12 Tczew</a:t>
            </a:r>
          </a:p>
        </p:txBody>
      </p:sp>
    </p:spTree>
    <p:extLst>
      <p:ext uri="{BB962C8B-B14F-4D97-AF65-F5344CB8AC3E}">
        <p14:creationId xmlns:p14="http://schemas.microsoft.com/office/powerpoint/2010/main" val="10801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ORGANIZATORZY TERENOWI</a:t>
            </a:r>
          </a:p>
        </p:txBody>
      </p:sp>
      <p:sp>
        <p:nvSpPr>
          <p:cNvPr id="880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Szkoła Podstawowa  nr 1 Gdańsk </a:t>
            </a:r>
          </a:p>
          <a:p>
            <a:r>
              <a:rPr lang="pl-PL" smtClean="0"/>
              <a:t>Szkoła  Podstawowa nr 11 Gdańsk </a:t>
            </a:r>
          </a:p>
          <a:p>
            <a:r>
              <a:rPr lang="pl-PL" smtClean="0"/>
              <a:t>Szkoła Podstawowa nr 16  Gdańsk</a:t>
            </a:r>
          </a:p>
          <a:p>
            <a:r>
              <a:rPr lang="pl-PL" smtClean="0"/>
              <a:t> Szkoła Podstawowa nr 24 Gdańsk </a:t>
            </a:r>
          </a:p>
          <a:p>
            <a:r>
              <a:rPr lang="pl-PL" smtClean="0"/>
              <a:t>Szkoła Podstawowa nr 45 Gdańsk</a:t>
            </a:r>
          </a:p>
        </p:txBody>
      </p:sp>
    </p:spTree>
    <p:extLst>
      <p:ext uri="{BB962C8B-B14F-4D97-AF65-F5344CB8AC3E}">
        <p14:creationId xmlns:p14="http://schemas.microsoft.com/office/powerpoint/2010/main" val="6778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ORGANIZATORZY TERENOWI</a:t>
            </a:r>
            <a:endParaRPr lang="pl-PL" smtClean="0"/>
          </a:p>
        </p:txBody>
      </p:sp>
      <p:sp>
        <p:nvSpPr>
          <p:cNvPr id="890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Szkoła im. Św. Jana de La Salle </a:t>
            </a:r>
          </a:p>
          <a:p>
            <a:r>
              <a:rPr lang="pl-PL" smtClean="0"/>
              <a:t>Szkoła Podstawowa nr 50 w Gdańsku</a:t>
            </a:r>
          </a:p>
          <a:p>
            <a:r>
              <a:rPr lang="pl-PL" smtClean="0"/>
              <a:t> Szkoła Podstawowa nr 57 Gdańsk </a:t>
            </a:r>
          </a:p>
          <a:p>
            <a:r>
              <a:rPr lang="pl-PL" smtClean="0"/>
              <a:t>Szkoła Podstawowa nr 79 Gdańsk </a:t>
            </a:r>
          </a:p>
          <a:p>
            <a:r>
              <a:rPr lang="pl-PL" smtClean="0"/>
              <a:t>Szkoła Podstawowa nr 39 w Gdyni</a:t>
            </a:r>
          </a:p>
        </p:txBody>
      </p:sp>
    </p:spTree>
    <p:extLst>
      <p:ext uri="{BB962C8B-B14F-4D97-AF65-F5344CB8AC3E}">
        <p14:creationId xmlns:p14="http://schemas.microsoft.com/office/powerpoint/2010/main" val="38645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ORGANIZATORZY TERENOWI</a:t>
            </a:r>
            <a:endParaRPr lang="pl-PL" smtClean="0"/>
          </a:p>
        </p:txBody>
      </p:sp>
      <p:sp>
        <p:nvSpPr>
          <p:cNvPr id="901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Szkoła Podstawowa nr 40 Gdynia </a:t>
            </a:r>
          </a:p>
          <a:p>
            <a:r>
              <a:rPr lang="pl-PL" smtClean="0"/>
              <a:t>Sportowa Szkoła Podstawowa nr 2 Tczew </a:t>
            </a:r>
          </a:p>
          <a:p>
            <a:r>
              <a:rPr lang="pl-PL" smtClean="0"/>
              <a:t>Szkoła Podstawowa nr 5 w Tczewie </a:t>
            </a:r>
          </a:p>
          <a:p>
            <a:r>
              <a:rPr lang="pl-PL" smtClean="0"/>
              <a:t>Szkoła Podstawowa nr 12 w Tczewie</a:t>
            </a:r>
          </a:p>
          <a:p>
            <a:r>
              <a:rPr lang="pl-PL" smtClean="0"/>
              <a:t> Szkoła Podstawowa nr 11 Wejherowo</a:t>
            </a:r>
          </a:p>
        </p:txBody>
      </p:sp>
    </p:spTree>
    <p:extLst>
      <p:ext uri="{BB962C8B-B14F-4D97-AF65-F5344CB8AC3E}">
        <p14:creationId xmlns:p14="http://schemas.microsoft.com/office/powerpoint/2010/main" val="38084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ORGANIZATORZY TERENOWI</a:t>
            </a:r>
            <a:endParaRPr lang="pl-PL" smtClean="0"/>
          </a:p>
        </p:txBody>
      </p:sp>
      <p:sp>
        <p:nvSpPr>
          <p:cNvPr id="911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Szkoła Podstawowa w Rychnowach</a:t>
            </a:r>
          </a:p>
          <a:p>
            <a:r>
              <a:rPr lang="pl-PL" smtClean="0"/>
              <a:t> Zespół Kształcenia i Wychowania Społeczna Szkoła Podstawowa Niepoględzie </a:t>
            </a:r>
          </a:p>
          <a:p>
            <a:r>
              <a:rPr lang="pl-PL" smtClean="0"/>
              <a:t>Szkoła Podstawowa Małe Walichnowy </a:t>
            </a:r>
          </a:p>
        </p:txBody>
      </p:sp>
    </p:spTree>
    <p:extLst>
      <p:ext uri="{BB962C8B-B14F-4D97-AF65-F5344CB8AC3E}">
        <p14:creationId xmlns:p14="http://schemas.microsoft.com/office/powerpoint/2010/main" val="26368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70C0"/>
                </a:solidFill>
              </a:rPr>
              <a:t>ORGANIZATORZY TERENOWI</a:t>
            </a:r>
            <a:endParaRPr lang="pl-PL" smtClean="0"/>
          </a:p>
        </p:txBody>
      </p:sp>
      <p:sp>
        <p:nvSpPr>
          <p:cNvPr id="921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Szkoła Podstawowa Jastarnia </a:t>
            </a:r>
          </a:p>
          <a:p>
            <a:r>
              <a:rPr lang="pl-PL" smtClean="0"/>
              <a:t>Szkoła Podstawowa nr 1 w Lublińcu</a:t>
            </a:r>
          </a:p>
          <a:p>
            <a:r>
              <a:rPr lang="pl-PL" smtClean="0"/>
              <a:t> Szkoła Podstawowa Nowa Wieś Lęborska </a:t>
            </a:r>
          </a:p>
          <a:p>
            <a:r>
              <a:rPr lang="pl-PL" smtClean="0"/>
              <a:t>Zespół Szkół Miejskich nr 1  Wałcz </a:t>
            </a:r>
          </a:p>
        </p:txBody>
      </p:sp>
    </p:spTree>
    <p:extLst>
      <p:ext uri="{BB962C8B-B14F-4D97-AF65-F5344CB8AC3E}">
        <p14:creationId xmlns:p14="http://schemas.microsoft.com/office/powerpoint/2010/main" val="28491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>
                <a:solidFill>
                  <a:schemeClr val="tx2"/>
                </a:solidFill>
              </a:rPr>
              <a:t>Koordynatorzy terenowi </a:t>
            </a:r>
            <a:br>
              <a:rPr lang="pl-PL" b="1" smtClean="0">
                <a:solidFill>
                  <a:schemeClr val="tx2"/>
                </a:solidFill>
              </a:rPr>
            </a:br>
            <a:r>
              <a:rPr lang="pl-PL" b="1" smtClean="0">
                <a:solidFill>
                  <a:schemeClr val="tx2"/>
                </a:solidFill>
              </a:rPr>
              <a:t>Projektu</a:t>
            </a:r>
          </a:p>
        </p:txBody>
      </p:sp>
      <p:sp>
        <p:nvSpPr>
          <p:cNvPr id="931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Elżbieta Lisowska </a:t>
            </a:r>
          </a:p>
          <a:p>
            <a:r>
              <a:rPr lang="pl-PL" smtClean="0"/>
              <a:t>Ewa Zalewska</a:t>
            </a:r>
          </a:p>
          <a:p>
            <a:r>
              <a:rPr lang="pl-PL" smtClean="0"/>
              <a:t>Joanna Matyka </a:t>
            </a:r>
          </a:p>
          <a:p>
            <a:r>
              <a:rPr lang="pl-PL" smtClean="0"/>
              <a:t>Danuta Galant </a:t>
            </a:r>
          </a:p>
          <a:p>
            <a:r>
              <a:rPr lang="pl-PL" smtClean="0"/>
              <a:t>Katarzyna Juszkiewicz </a:t>
            </a:r>
          </a:p>
          <a:p>
            <a:r>
              <a:rPr lang="pl-PL" smtClean="0"/>
              <a:t>Arleta Wojsław</a:t>
            </a:r>
          </a:p>
        </p:txBody>
      </p:sp>
    </p:spTree>
    <p:extLst>
      <p:ext uri="{BB962C8B-B14F-4D97-AF65-F5344CB8AC3E}">
        <p14:creationId xmlns:p14="http://schemas.microsoft.com/office/powerpoint/2010/main" val="22036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>
                <a:solidFill>
                  <a:schemeClr val="tx2"/>
                </a:solidFill>
              </a:rPr>
              <a:t>Koordynatorzy terenowi </a:t>
            </a:r>
            <a:br>
              <a:rPr lang="pl-PL" b="1" smtClean="0">
                <a:solidFill>
                  <a:schemeClr val="tx2"/>
                </a:solidFill>
              </a:rPr>
            </a:br>
            <a:r>
              <a:rPr lang="pl-PL" b="1" smtClean="0">
                <a:solidFill>
                  <a:schemeClr val="tx2"/>
                </a:solidFill>
              </a:rPr>
              <a:t>Projektu</a:t>
            </a:r>
            <a:endParaRPr lang="pl-PL" smtClean="0"/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Małgorzata  Bednarczyk </a:t>
            </a:r>
          </a:p>
          <a:p>
            <a:r>
              <a:rPr lang="pl-PL" smtClean="0"/>
              <a:t>Mariola Ataman - Mańkowska </a:t>
            </a:r>
          </a:p>
          <a:p>
            <a:r>
              <a:rPr lang="pl-PL" smtClean="0"/>
              <a:t>Hanna Grzesik </a:t>
            </a:r>
          </a:p>
          <a:p>
            <a:r>
              <a:rPr lang="pl-PL" smtClean="0"/>
              <a:t>Mariola Nowakowska </a:t>
            </a:r>
          </a:p>
          <a:p>
            <a:r>
              <a:rPr lang="pl-PL" smtClean="0"/>
              <a:t>Kornelia Baranowska </a:t>
            </a:r>
          </a:p>
          <a:p>
            <a:r>
              <a:rPr lang="pl-PL" smtClean="0"/>
              <a:t>Ewa Skopińska</a:t>
            </a:r>
          </a:p>
        </p:txBody>
      </p:sp>
    </p:spTree>
    <p:extLst>
      <p:ext uri="{BB962C8B-B14F-4D97-AF65-F5344CB8AC3E}">
        <p14:creationId xmlns:p14="http://schemas.microsoft.com/office/powerpoint/2010/main" val="14376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3399"/>
                </a:solidFill>
              </a:rPr>
              <a:t>Szósta edycja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l-PL" smtClean="0"/>
          </a:p>
          <a:p>
            <a:pPr algn="ctr">
              <a:buFontTx/>
              <a:buNone/>
            </a:pPr>
            <a:r>
              <a:rPr lang="pl-PL" b="1" smtClean="0">
                <a:solidFill>
                  <a:srgbClr val="FF0000"/>
                </a:solidFill>
              </a:rPr>
              <a:t>ORTOGRFICZNE  ŁAMIGŁÓWKI</a:t>
            </a:r>
            <a:endParaRPr lang="pl-PL" b="1" smtClean="0"/>
          </a:p>
          <a:p>
            <a:pPr algn="ctr">
              <a:buFontTx/>
              <a:buNone/>
            </a:pPr>
            <a:r>
              <a:rPr lang="pl-PL" b="1" smtClean="0"/>
              <a:t>już 6 lat</a:t>
            </a:r>
          </a:p>
          <a:p>
            <a:pPr algn="ctr">
              <a:buFontTx/>
              <a:buNone/>
            </a:pPr>
            <a:r>
              <a:rPr lang="pl-PL" b="1" smtClean="0"/>
              <a:t>od 2007 roku</a:t>
            </a:r>
          </a:p>
          <a:p>
            <a:pPr algn="ctr">
              <a:buFontTx/>
              <a:buNone/>
            </a:pPr>
            <a:endParaRPr lang="pl-PL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pl-PL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pl-PL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7536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>
                <a:solidFill>
                  <a:schemeClr val="tx2"/>
                </a:solidFill>
              </a:rPr>
              <a:t>Koordynatorzy terenowi </a:t>
            </a:r>
            <a:br>
              <a:rPr lang="pl-PL" b="1" smtClean="0">
                <a:solidFill>
                  <a:schemeClr val="tx2"/>
                </a:solidFill>
              </a:rPr>
            </a:br>
            <a:r>
              <a:rPr lang="pl-PL" b="1" smtClean="0">
                <a:solidFill>
                  <a:schemeClr val="tx2"/>
                </a:solidFill>
              </a:rPr>
              <a:t>Projektu</a:t>
            </a:r>
            <a:endParaRPr lang="pl-PL" smtClean="0"/>
          </a:p>
        </p:txBody>
      </p:sp>
      <p:sp>
        <p:nvSpPr>
          <p:cNvPr id="952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Hanna Szopińska - Pawełko </a:t>
            </a:r>
          </a:p>
          <a:p>
            <a:r>
              <a:rPr lang="pl-PL" smtClean="0"/>
              <a:t>Grażyna Pawłowicz </a:t>
            </a:r>
          </a:p>
          <a:p>
            <a:r>
              <a:rPr lang="pl-PL" smtClean="0"/>
              <a:t>Joanna Karczmarczyk </a:t>
            </a:r>
          </a:p>
          <a:p>
            <a:r>
              <a:rPr lang="pl-PL" smtClean="0"/>
              <a:t>Ewa Stachurska - Szulc </a:t>
            </a:r>
          </a:p>
          <a:p>
            <a:r>
              <a:rPr lang="pl-PL" smtClean="0"/>
              <a:t>Wioletta Oderska </a:t>
            </a:r>
          </a:p>
          <a:p>
            <a:r>
              <a:rPr lang="pl-PL" smtClean="0"/>
              <a:t>Bogusława Bielawska</a:t>
            </a:r>
          </a:p>
        </p:txBody>
      </p:sp>
    </p:spTree>
    <p:extLst>
      <p:ext uri="{BB962C8B-B14F-4D97-AF65-F5344CB8AC3E}">
        <p14:creationId xmlns:p14="http://schemas.microsoft.com/office/powerpoint/2010/main" val="10135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>
                <a:solidFill>
                  <a:schemeClr val="tx2"/>
                </a:solidFill>
              </a:rPr>
              <a:t>Koordynatorzy terenowi </a:t>
            </a:r>
            <a:br>
              <a:rPr lang="pl-PL" b="1" smtClean="0">
                <a:solidFill>
                  <a:schemeClr val="tx2"/>
                </a:solidFill>
              </a:rPr>
            </a:br>
            <a:r>
              <a:rPr lang="pl-PL" b="1" smtClean="0">
                <a:solidFill>
                  <a:schemeClr val="tx2"/>
                </a:solidFill>
              </a:rPr>
              <a:t>Projektu</a:t>
            </a:r>
            <a:endParaRPr lang="pl-PL" smtClean="0"/>
          </a:p>
        </p:txBody>
      </p:sp>
      <p:sp>
        <p:nvSpPr>
          <p:cNvPr id="962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Monika Sitko </a:t>
            </a:r>
          </a:p>
          <a:p>
            <a:r>
              <a:rPr lang="pl-PL" smtClean="0"/>
              <a:t>Joanna Borzyszkowska </a:t>
            </a:r>
          </a:p>
          <a:p>
            <a:r>
              <a:rPr lang="pl-PL" smtClean="0"/>
              <a:t>Agnieszka Schimmelfening – Stolz</a:t>
            </a:r>
          </a:p>
          <a:p>
            <a:r>
              <a:rPr lang="pl-PL" smtClean="0"/>
              <a:t> Jagoda Grobelna Pytkowska </a:t>
            </a:r>
          </a:p>
          <a:p>
            <a:r>
              <a:rPr lang="pl-PL" smtClean="0"/>
              <a:t>Agnieszka Paluch</a:t>
            </a:r>
          </a:p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8577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>
                <a:solidFill>
                  <a:schemeClr val="tx2"/>
                </a:solidFill>
              </a:rPr>
              <a:t>Koordynatorzy terenowi </a:t>
            </a:r>
            <a:br>
              <a:rPr lang="pl-PL" b="1" smtClean="0">
                <a:solidFill>
                  <a:schemeClr val="tx2"/>
                </a:solidFill>
              </a:rPr>
            </a:br>
            <a:r>
              <a:rPr lang="pl-PL" b="1" smtClean="0">
                <a:solidFill>
                  <a:schemeClr val="tx2"/>
                </a:solidFill>
              </a:rPr>
              <a:t>Projektu</a:t>
            </a:r>
            <a:endParaRPr lang="pl-PL" smtClean="0"/>
          </a:p>
        </p:txBody>
      </p:sp>
      <p:sp>
        <p:nvSpPr>
          <p:cNvPr id="972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Katarzyna Korda </a:t>
            </a:r>
          </a:p>
          <a:p>
            <a:r>
              <a:rPr lang="pl-PL" smtClean="0"/>
              <a:t>Dominika Żemojtel-Dettlaff </a:t>
            </a:r>
          </a:p>
          <a:p>
            <a:r>
              <a:rPr lang="pl-PL" smtClean="0"/>
              <a:t>Sylwia Kansy </a:t>
            </a:r>
          </a:p>
          <a:p>
            <a:r>
              <a:rPr lang="pl-PL" smtClean="0"/>
              <a:t>Joanna Domecka- Kulasiewicz</a:t>
            </a:r>
          </a:p>
          <a:p>
            <a:r>
              <a:rPr lang="pl-PL" smtClean="0"/>
              <a:t> Marta Skrzypczak – Wojtanek</a:t>
            </a:r>
          </a:p>
        </p:txBody>
      </p:sp>
    </p:spTree>
    <p:extLst>
      <p:ext uri="{BB962C8B-B14F-4D97-AF65-F5344CB8AC3E}">
        <p14:creationId xmlns:p14="http://schemas.microsoft.com/office/powerpoint/2010/main" val="36136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870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z="4400" dirty="0" smtClean="0">
              <a:solidFill>
                <a:srgbClr val="003399"/>
              </a:solidFill>
            </a:endParaRPr>
          </a:p>
          <a:p>
            <a:pPr algn="ctr" eaLnBrk="1" hangingPunct="1">
              <a:buFontTx/>
              <a:buNone/>
            </a:pPr>
            <a:r>
              <a:rPr lang="pl-PL" sz="4400" dirty="0" smtClean="0">
                <a:solidFill>
                  <a:srgbClr val="003399"/>
                </a:solidFill>
              </a:rPr>
              <a:t>Serdecznie dziękujemy</a:t>
            </a:r>
          </a:p>
          <a:p>
            <a:pPr algn="ctr" eaLnBrk="1" hangingPunct="1">
              <a:buFontTx/>
              <a:buNone/>
            </a:pPr>
            <a:r>
              <a:rPr lang="pl-PL" sz="4400" dirty="0" smtClean="0">
                <a:solidFill>
                  <a:srgbClr val="003399"/>
                </a:solidFill>
              </a:rPr>
              <a:t>wszystkim Koordynatorom  </a:t>
            </a:r>
          </a:p>
          <a:p>
            <a:pPr algn="ctr" eaLnBrk="1" hangingPunct="1">
              <a:buFontTx/>
              <a:buNone/>
            </a:pPr>
            <a:r>
              <a:rPr lang="pl-PL" sz="4400" dirty="0" smtClean="0">
                <a:solidFill>
                  <a:srgbClr val="003399"/>
                </a:solidFill>
              </a:rPr>
              <a:t>za współpracę!</a:t>
            </a:r>
          </a:p>
        </p:txBody>
      </p:sp>
    </p:spTree>
    <p:extLst>
      <p:ext uri="{BB962C8B-B14F-4D97-AF65-F5344CB8AC3E}">
        <p14:creationId xmlns:p14="http://schemas.microsoft.com/office/powerpoint/2010/main" val="18134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rgbClr val="00B050"/>
                </a:solidFill>
              </a:rPr>
              <a:t>DZIĘKUJEMY !</a:t>
            </a:r>
          </a:p>
        </p:txBody>
      </p:sp>
      <p:sp>
        <p:nvSpPr>
          <p:cNvPr id="983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  <a:p>
            <a:pPr algn="ctr">
              <a:buFontTx/>
              <a:buNone/>
            </a:pPr>
            <a:r>
              <a:rPr lang="pl-PL" b="1" smtClean="0"/>
              <a:t>ZAPRASZAMY DO DZIAŁANIA ! </a:t>
            </a:r>
          </a:p>
          <a:p>
            <a:pPr algn="ctr">
              <a:buFontTx/>
              <a:buNone/>
            </a:pPr>
            <a:r>
              <a:rPr lang="pl-PL" b="1" smtClean="0"/>
              <a:t>NOWE WYZWANIE:</a:t>
            </a:r>
            <a:r>
              <a:rPr lang="pl-PL" b="1" smtClean="0">
                <a:solidFill>
                  <a:schemeClr val="tx2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pl-PL" sz="8000" b="1" smtClean="0">
                <a:solidFill>
                  <a:schemeClr val="tx2"/>
                </a:solidFill>
              </a:rPr>
              <a:t>MAJ 2014</a:t>
            </a:r>
            <a:endParaRPr lang="pl-PL" sz="8000" b="1" smtClean="0"/>
          </a:p>
          <a:p>
            <a:pPr>
              <a:buFontTx/>
              <a:buNone/>
            </a:pPr>
            <a:r>
              <a:rPr lang="pl-PL" smtClean="0"/>
              <a:t> </a:t>
            </a:r>
          </a:p>
          <a:p>
            <a:pPr>
              <a:buFontTx/>
              <a:buNone/>
            </a:pPr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611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395288" y="765175"/>
            <a:ext cx="74533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pl-PL" sz="40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Ortograficzne Łamigłówki</a:t>
            </a:r>
          </a:p>
        </p:txBody>
      </p:sp>
      <p:sp>
        <p:nvSpPr>
          <p:cNvPr id="7171" name="pole tekstowe 4"/>
          <p:cNvSpPr txBox="1">
            <a:spLocks noChangeArrowheads="1"/>
          </p:cNvSpPr>
          <p:nvPr/>
        </p:nvSpPr>
        <p:spPr bwMode="auto">
          <a:xfrm>
            <a:off x="539750" y="1773238"/>
            <a:ext cx="7488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pl-PL" sz="2600">
                <a:latin typeface="Comic Sans MS" pitchFamily="66" charset="0"/>
              </a:rPr>
              <a:t> konkurs ortograficzny dla uczniów              klas IV – VI z dysleksją rozwojową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539750" y="2852738"/>
            <a:ext cx="7453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pl-PL" sz="40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Ortograficzne Łamigłówki. Pierwsze Kroki</a:t>
            </a:r>
          </a:p>
        </p:txBody>
      </p:sp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1331913" y="4437063"/>
            <a:ext cx="6048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pl-PL" sz="2600">
                <a:latin typeface="Comic Sans MS" pitchFamily="66" charset="0"/>
              </a:rPr>
              <a:t> konkurs ortograficzny dla uczniów klas I-III z grupy ryzyka dysleksji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323850" y="2852738"/>
            <a:ext cx="7704138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konkursowy 2013</a:t>
            </a:r>
          </a:p>
        </p:txBody>
      </p:sp>
      <p:pic>
        <p:nvPicPr>
          <p:cNvPr id="8195" name="Picture 2" descr="C:\Users\Użytkownik\Pictures\nelka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844675"/>
            <a:ext cx="5494338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28514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6870700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b="1" smtClean="0">
                <a:solidFill>
                  <a:srgbClr val="003399"/>
                </a:solidFill>
              </a:rPr>
              <a:t>Organizatorzy główni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5914"/>
          </a:xfrm>
        </p:spPr>
        <p:txBody>
          <a:bodyPr/>
          <a:lstStyle/>
          <a:p>
            <a:pPr eaLnBrk="1" hangingPunct="1"/>
            <a:r>
              <a:rPr lang="pl-PL" dirty="0" smtClean="0"/>
              <a:t>Gdański Oddział Polskiego Towarzystwa Dysleksji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r>
              <a:rPr lang="pl-PL" dirty="0" smtClean="0"/>
              <a:t>Poradnia Psychologiczno – Pedagogiczna nr 5 w Gdańsku</a:t>
            </a:r>
          </a:p>
        </p:txBody>
      </p:sp>
      <p:pic>
        <p:nvPicPr>
          <p:cNvPr id="9220" name="Obraz 2" descr="pt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988840"/>
            <a:ext cx="20474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14401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5"/>
          <p:cNvCxnSpPr/>
          <p:nvPr/>
        </p:nvCxnSpPr>
        <p:spPr>
          <a:xfrm>
            <a:off x="755650" y="1341438"/>
            <a:ext cx="6624638" cy="0"/>
          </a:xfrm>
          <a:prstGeom prst="line">
            <a:avLst/>
          </a:prstGeom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2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>
                <a:solidFill>
                  <a:srgbClr val="0070C0"/>
                </a:solidFill>
              </a:rPr>
              <a:t>Zaakceptowany przez Kuratorium Oświaty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pl-PL" smtClean="0"/>
          </a:p>
          <a:p>
            <a:pPr algn="ctr">
              <a:buFontTx/>
              <a:buNone/>
            </a:pPr>
            <a:r>
              <a:rPr lang="pl-PL" b="1" smtClean="0"/>
              <a:t>Co roku</a:t>
            </a:r>
          </a:p>
          <a:p>
            <a:pPr algn="ctr">
              <a:buFontTx/>
              <a:buNone/>
            </a:pPr>
            <a:r>
              <a:rPr lang="pl-PL" b="1" smtClean="0"/>
              <a:t>wpisywany do Kalendarza Imprez Pomorskiego Kuratora Oświaty</a:t>
            </a:r>
          </a:p>
        </p:txBody>
      </p:sp>
    </p:spTree>
    <p:extLst>
      <p:ext uri="{BB962C8B-B14F-4D97-AF65-F5344CB8AC3E}">
        <p14:creationId xmlns:p14="http://schemas.microsoft.com/office/powerpoint/2010/main" val="21831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mtClean="0">
                <a:solidFill>
                  <a:srgbClr val="0070C0"/>
                </a:solidFill>
              </a:rPr>
              <a:t>Pomysłodawca i twórca całego projektu  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sz="4000" b="1" smtClean="0"/>
              <a:t>Koordynator główny</a:t>
            </a:r>
          </a:p>
          <a:p>
            <a:pPr algn="ctr">
              <a:buFontTx/>
              <a:buNone/>
            </a:pPr>
            <a:r>
              <a:rPr lang="pl-PL" sz="4000" b="1" smtClean="0">
                <a:solidFill>
                  <a:srgbClr val="FF0000"/>
                </a:solidFill>
              </a:rPr>
              <a:t>Violetta Piasecka</a:t>
            </a:r>
          </a:p>
          <a:p>
            <a:r>
              <a:rPr lang="pl-PL" smtClean="0"/>
              <a:t>Poradnia Psychologiczno-Pedagogiczna Nr 5 w Gdańsku</a:t>
            </a:r>
          </a:p>
          <a:p>
            <a:r>
              <a:rPr lang="pl-PL" smtClean="0"/>
              <a:t>Szkoła Podstawowa Nr 24 w Gdańsku</a:t>
            </a:r>
          </a:p>
          <a:p>
            <a:r>
              <a:rPr lang="pl-PL" smtClean="0"/>
              <a:t>Gdański Oddziała PTD Nr 70</a:t>
            </a:r>
          </a:p>
        </p:txBody>
      </p:sp>
    </p:spTree>
    <p:extLst>
      <p:ext uri="{BB962C8B-B14F-4D97-AF65-F5344CB8AC3E}">
        <p14:creationId xmlns:p14="http://schemas.microsoft.com/office/powerpoint/2010/main" val="3601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938</Words>
  <Application>Microsoft Office PowerPoint</Application>
  <PresentationFormat>Pokaz na ekranie (4:3)</PresentationFormat>
  <Paragraphs>195</Paragraphs>
  <Slides>44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Motyw pakietu Office</vt:lpstr>
      <vt:lpstr>Prezentacja programu PowerPoint</vt:lpstr>
      <vt:lpstr>Prezentacja programu PowerPoint</vt:lpstr>
      <vt:lpstr>Projekt </vt:lpstr>
      <vt:lpstr>Szósta edycja</vt:lpstr>
      <vt:lpstr>Prezentacja programu PowerPoint</vt:lpstr>
      <vt:lpstr>Test konkursowy 2013</vt:lpstr>
      <vt:lpstr>Organizatorzy główni</vt:lpstr>
      <vt:lpstr>Zaakceptowany przez Kuratorium Oświaty</vt:lpstr>
      <vt:lpstr>Pomysłodawca i twórca całego projektu  </vt:lpstr>
      <vt:lpstr>Z  historii: Violetta Piasecka w SP24</vt:lpstr>
      <vt:lpstr>Współpracownik, twórca konkursu dla maluchów </vt:lpstr>
      <vt:lpstr>Prezentacja programu PowerPoint</vt:lpstr>
      <vt:lpstr>Główne założenia</vt:lpstr>
      <vt:lpstr>Organizacja </vt:lpstr>
      <vt:lpstr>Dotychczasowi sponsorzy </vt:lpstr>
      <vt:lpstr>WYDAWNICTWO OPERON</vt:lpstr>
      <vt:lpstr>Takie nagrody otrzymywały dzieci   od wydawnictwa  OPERON</vt:lpstr>
      <vt:lpstr>Szczególne podziękowania </vt:lpstr>
      <vt:lpstr>Sponsorzy nagród 2013</vt:lpstr>
      <vt:lpstr>Główny sponsor 2013</vt:lpstr>
      <vt:lpstr>Produkt eye q</vt:lpstr>
      <vt:lpstr>Eye q</vt:lpstr>
      <vt:lpstr>Rok szkolny 2012/2013</vt:lpstr>
      <vt:lpstr>Ortograficzne Łamigłówki</vt:lpstr>
      <vt:lpstr>Statystyka Projektu </vt:lpstr>
      <vt:lpstr>Ogółem</vt:lpstr>
      <vt:lpstr>Komentarze nauczycieli</vt:lpstr>
      <vt:lpstr>Komentarze nauczycieli</vt:lpstr>
      <vt:lpstr>Komentarze nauczycieli</vt:lpstr>
      <vt:lpstr>Komentarze nauczycieli</vt:lpstr>
      <vt:lpstr>Komentarze nauczycieli</vt:lpstr>
      <vt:lpstr>Komentarze nauczycieli</vt:lpstr>
      <vt:lpstr>ORGANIZATORZY TERENOWI</vt:lpstr>
      <vt:lpstr>ORGANIZATORZY TERENOWI</vt:lpstr>
      <vt:lpstr>ORGANIZATORZY TERENOWI</vt:lpstr>
      <vt:lpstr>ORGANIZATORZY TERENOWI</vt:lpstr>
      <vt:lpstr>ORGANIZATORZY TERENOWI</vt:lpstr>
      <vt:lpstr>Koordynatorzy terenowi  Projektu</vt:lpstr>
      <vt:lpstr>Koordynatorzy terenowi  Projektu</vt:lpstr>
      <vt:lpstr>Koordynatorzy terenowi  Projektu</vt:lpstr>
      <vt:lpstr>Koordynatorzy terenowi  Projektu</vt:lpstr>
      <vt:lpstr>Koordynatorzy terenowi  Projektu</vt:lpstr>
      <vt:lpstr>Prezentacja programu PowerPoint</vt:lpstr>
      <vt:lpstr>DZIĘKUJEMY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P</cp:lastModifiedBy>
  <cp:revision>10</cp:revision>
  <dcterms:modified xsi:type="dcterms:W3CDTF">2014-02-27T00:55:24Z</dcterms:modified>
</cp:coreProperties>
</file>